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11"/>
  </p:notesMasterIdLst>
  <p:handoutMasterIdLst>
    <p:handoutMasterId r:id="rId12"/>
  </p:handoutMasterIdLst>
  <p:sldIdLst>
    <p:sldId id="256" r:id="rId2"/>
    <p:sldId id="257" r:id="rId3"/>
    <p:sldId id="258" r:id="rId4"/>
    <p:sldId id="259" r:id="rId5"/>
    <p:sldId id="264" r:id="rId6"/>
    <p:sldId id="260" r:id="rId7"/>
    <p:sldId id="265"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2" d="100"/>
          <a:sy n="162" d="100"/>
        </p:scale>
        <p:origin x="-104"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896532-C812-7A4C-96DA-1B4F795A3DDD}" type="datetimeFigureOut">
              <a:rPr lang="en-US" smtClean="0"/>
              <a:t>2/13/18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0B363C-9DB8-264F-A219-0E74A6A419BD}" type="slidenum">
              <a:rPr lang="en-US" smtClean="0"/>
              <a:t>‹#›</a:t>
            </a:fld>
            <a:endParaRPr lang="en-US" dirty="0"/>
          </a:p>
        </p:txBody>
      </p:sp>
    </p:spTree>
    <p:extLst>
      <p:ext uri="{BB962C8B-B14F-4D97-AF65-F5344CB8AC3E}">
        <p14:creationId xmlns:p14="http://schemas.microsoft.com/office/powerpoint/2010/main" val="2134913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2F8B0-AC87-9C48-BA82-F0C84B5746B4}" type="datetimeFigureOut">
              <a:rPr lang="en-US" smtClean="0"/>
              <a:t>2/13/18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22A26-EE93-4D4B-A6EE-6E2C73E2335A}" type="slidenum">
              <a:rPr lang="en-US" smtClean="0"/>
              <a:t>‹#›</a:t>
            </a:fld>
            <a:endParaRPr lang="en-US" dirty="0"/>
          </a:p>
        </p:txBody>
      </p:sp>
    </p:spTree>
    <p:extLst>
      <p:ext uri="{BB962C8B-B14F-4D97-AF65-F5344CB8AC3E}">
        <p14:creationId xmlns:p14="http://schemas.microsoft.com/office/powerpoint/2010/main" val="28966438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r>
              <a:rPr lang="en-US" smtClean="0"/>
              <a:t>4/15/16</a:t>
            </a:r>
            <a:endParaRPr lang="en-US" dirty="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Office of Assessment</a:t>
            </a:r>
            <a:endParaRPr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B8E5657-0139-0D49-A39A-7451B2820C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4/15/16</a:t>
            </a:r>
            <a:endParaRPr lang="en-US" dirty="0"/>
          </a:p>
        </p:txBody>
      </p:sp>
      <p:sp>
        <p:nvSpPr>
          <p:cNvPr id="4" name="Footer Placeholder 3"/>
          <p:cNvSpPr>
            <a:spLocks noGrp="1"/>
          </p:cNvSpPr>
          <p:nvPr>
            <p:ph type="ftr" sz="quarter" idx="11"/>
          </p:nvPr>
        </p:nvSpPr>
        <p:spPr/>
        <p:txBody>
          <a:bodyPr/>
          <a:lstStyle/>
          <a:p>
            <a:r>
              <a:rPr lang="en-US" smtClean="0"/>
              <a:t>Office of Assessment</a:t>
            </a:r>
            <a:endParaRPr lang="en-US" dirty="0"/>
          </a:p>
        </p:txBody>
      </p:sp>
      <p:sp>
        <p:nvSpPr>
          <p:cNvPr id="5" name="Slide Number Placeholder 4"/>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US" smtClean="0"/>
              <a:t>4/15/16</a:t>
            </a:r>
            <a:endParaRPr lang="en-US" dirty="0"/>
          </a:p>
        </p:txBody>
      </p:sp>
      <p:sp>
        <p:nvSpPr>
          <p:cNvPr id="3" name="Footer Placeholder 2"/>
          <p:cNvSpPr>
            <a:spLocks noGrp="1"/>
          </p:cNvSpPr>
          <p:nvPr>
            <p:ph type="ftr" sz="quarter" idx="11"/>
          </p:nvPr>
        </p:nvSpPr>
        <p:spPr/>
        <p:txBody>
          <a:bodyPr/>
          <a:lstStyle/>
          <a:p>
            <a:r>
              <a:rPr lang="en-US" smtClean="0"/>
              <a:t>Office of Assessment</a:t>
            </a:r>
            <a:endParaRPr lang="en-US" dirty="0"/>
          </a:p>
        </p:txBody>
      </p:sp>
      <p:sp>
        <p:nvSpPr>
          <p:cNvPr id="4" name="Slide Number Placeholder 3"/>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r>
              <a:rPr lang="en-US" smtClean="0"/>
              <a:t>4/15/16</a:t>
            </a:r>
            <a:endParaRPr lang="en-US" dirty="0"/>
          </a:p>
        </p:txBody>
      </p:sp>
      <p:sp>
        <p:nvSpPr>
          <p:cNvPr id="6" name="Footer Placeholder 5"/>
          <p:cNvSpPr>
            <a:spLocks noGrp="1"/>
          </p:cNvSpPr>
          <p:nvPr>
            <p:ph type="ftr" sz="quarter" idx="11"/>
          </p:nvPr>
        </p:nvSpPr>
        <p:spPr>
          <a:xfrm>
            <a:off x="174812" y="6356350"/>
            <a:ext cx="3863788" cy="365125"/>
          </a:xfrm>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4/15/16</a:t>
            </a:r>
            <a:endParaRPr lang="en-US" dirty="0"/>
          </a:p>
        </p:txBody>
      </p:sp>
      <p:sp>
        <p:nvSpPr>
          <p:cNvPr id="5" name="Footer Placeholder 4"/>
          <p:cNvSpPr>
            <a:spLocks noGrp="1"/>
          </p:cNvSpPr>
          <p:nvPr>
            <p:ph type="ftr" sz="quarter" idx="11"/>
          </p:nvPr>
        </p:nvSpPr>
        <p:spPr/>
        <p:txBody>
          <a:bodyPr/>
          <a:lstStyle/>
          <a:p>
            <a:r>
              <a:rPr lang="en-US" smtClean="0"/>
              <a:t>Office of Assessment</a:t>
            </a:r>
            <a:endParaRPr lang="en-US" dirty="0"/>
          </a:p>
        </p:txBody>
      </p:sp>
      <p:sp>
        <p:nvSpPr>
          <p:cNvPr id="6" name="Slide Number Placeholder 5"/>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4/15/16</a:t>
            </a:r>
            <a:endParaRPr lang="en-US" dirty="0"/>
          </a:p>
        </p:txBody>
      </p:sp>
      <p:sp>
        <p:nvSpPr>
          <p:cNvPr id="5" name="Footer Placeholder 4"/>
          <p:cNvSpPr>
            <a:spLocks noGrp="1"/>
          </p:cNvSpPr>
          <p:nvPr>
            <p:ph type="ftr" sz="quarter" idx="11"/>
          </p:nvPr>
        </p:nvSpPr>
        <p:spPr/>
        <p:txBody>
          <a:bodyPr/>
          <a:lstStyle/>
          <a:p>
            <a:r>
              <a:rPr lang="en-US" smtClean="0"/>
              <a:t>Office of Assessment</a:t>
            </a:r>
            <a:endParaRPr lang="en-US" dirty="0"/>
          </a:p>
        </p:txBody>
      </p:sp>
      <p:sp>
        <p:nvSpPr>
          <p:cNvPr id="6" name="Slide Number Placeholder 5"/>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r>
              <a:rPr lang="en-US" smtClean="0"/>
              <a:t>4/15/16</a:t>
            </a:r>
            <a:endParaRPr lang="en-US" dirty="0"/>
          </a:p>
        </p:txBody>
      </p:sp>
      <p:sp>
        <p:nvSpPr>
          <p:cNvPr id="5" name="Footer Placeholder 4"/>
          <p:cNvSpPr>
            <a:spLocks noGrp="1"/>
          </p:cNvSpPr>
          <p:nvPr>
            <p:ph type="ftr" sz="quarter" idx="11"/>
          </p:nvPr>
        </p:nvSpPr>
        <p:spPr/>
        <p:txBody>
          <a:bodyPr/>
          <a:lstStyle/>
          <a:p>
            <a:r>
              <a:rPr lang="en-US" smtClean="0"/>
              <a:t>Office of Assessment</a:t>
            </a:r>
            <a:endParaRPr lang="en-US" dirty="0"/>
          </a:p>
        </p:txBody>
      </p:sp>
      <p:sp>
        <p:nvSpPr>
          <p:cNvPr id="6" name="Slide Number Placeholder 5"/>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r>
              <a:rPr lang="en-US" smtClean="0"/>
              <a:t>4/15/16</a:t>
            </a:r>
            <a:endParaRPr lang="en-US" dirty="0"/>
          </a:p>
        </p:txBody>
      </p:sp>
      <p:sp>
        <p:nvSpPr>
          <p:cNvPr id="5" name="Footer Placeholder 4"/>
          <p:cNvSpPr>
            <a:spLocks noGrp="1"/>
          </p:cNvSpPr>
          <p:nvPr>
            <p:ph type="ftr" sz="quarter" idx="11"/>
          </p:nvPr>
        </p:nvSpPr>
        <p:spPr>
          <a:xfrm>
            <a:off x="3213847" y="6356350"/>
            <a:ext cx="4734112" cy="365125"/>
          </a:xfrm>
        </p:spPr>
        <p:txBody>
          <a:bodyPr/>
          <a:lstStyle/>
          <a:p>
            <a:r>
              <a:rPr lang="en-US" smtClean="0"/>
              <a:t>Office of Assessment</a:t>
            </a:r>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B8E5657-0139-0D49-A39A-7451B2820C6F}" type="slidenum">
              <a:rPr lang="en-US" smtClean="0"/>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r>
              <a:rPr lang="en-US" smtClean="0"/>
              <a:t>4/15/16</a:t>
            </a:r>
            <a:endParaRPr lang="en-US" dirty="0"/>
          </a:p>
        </p:txBody>
      </p:sp>
      <p:sp>
        <p:nvSpPr>
          <p:cNvPr id="5" name="Footer Placeholder 4"/>
          <p:cNvSpPr>
            <a:spLocks noGrp="1"/>
          </p:cNvSpPr>
          <p:nvPr>
            <p:ph type="ftr" sz="quarter" idx="11"/>
          </p:nvPr>
        </p:nvSpPr>
        <p:spPr>
          <a:xfrm>
            <a:off x="2178423" y="6356350"/>
            <a:ext cx="4926852" cy="365125"/>
          </a:xfrm>
        </p:spPr>
        <p:txBody>
          <a:bodyPr/>
          <a:lstStyle/>
          <a:p>
            <a:r>
              <a:rPr lang="en-US" smtClean="0"/>
              <a:t>Office of Assessment</a:t>
            </a:r>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1B8E5657-0139-0D49-A39A-7451B2820C6F}" type="slidenum">
              <a:rPr lang="en-US" smtClean="0"/>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r>
              <a:rPr lang="en-US" smtClean="0"/>
              <a:t>4/15/16</a:t>
            </a:r>
            <a:endParaRPr lang="en-US" dirty="0"/>
          </a:p>
        </p:txBody>
      </p:sp>
      <p:sp>
        <p:nvSpPr>
          <p:cNvPr id="5" name="Footer Placeholder 4"/>
          <p:cNvSpPr>
            <a:spLocks noGrp="1"/>
          </p:cNvSpPr>
          <p:nvPr>
            <p:ph type="ftr" sz="quarter" idx="11"/>
          </p:nvPr>
        </p:nvSpPr>
        <p:spPr>
          <a:xfrm>
            <a:off x="174812" y="6356350"/>
            <a:ext cx="5311588" cy="365125"/>
          </a:xfrm>
        </p:spPr>
        <p:txBody>
          <a:bodyPr/>
          <a:lstStyle/>
          <a:p>
            <a:r>
              <a:rPr lang="en-US" smtClean="0"/>
              <a:t>Office of Assessment</a:t>
            </a:r>
            <a:endParaRPr lang="en-US" dirty="0"/>
          </a:p>
        </p:txBody>
      </p:sp>
      <p:sp>
        <p:nvSpPr>
          <p:cNvPr id="6" name="Slide Number Placeholder 5"/>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1B8E5657-0139-0D49-A39A-7451B2820C6F}" type="slidenum">
              <a:rPr lang="en-US" smtClean="0"/>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4/15/16</a:t>
            </a:r>
            <a:endParaRPr lang="en-US" dirty="0"/>
          </a:p>
        </p:txBody>
      </p:sp>
      <p:sp>
        <p:nvSpPr>
          <p:cNvPr id="8" name="Footer Placeholder 7"/>
          <p:cNvSpPr>
            <a:spLocks noGrp="1"/>
          </p:cNvSpPr>
          <p:nvPr>
            <p:ph type="ftr" sz="quarter" idx="11"/>
          </p:nvPr>
        </p:nvSpPr>
        <p:spPr/>
        <p:txBody>
          <a:bodyPr/>
          <a:lstStyle/>
          <a:p>
            <a:r>
              <a:rPr lang="en-US" smtClean="0"/>
              <a:t>Office of Assessment</a:t>
            </a:r>
            <a:endParaRPr lang="en-US" dirty="0"/>
          </a:p>
        </p:txBody>
      </p:sp>
      <p:sp>
        <p:nvSpPr>
          <p:cNvPr id="9" name="Slide Number Placeholder 8"/>
          <p:cNvSpPr>
            <a:spLocks noGrp="1"/>
          </p:cNvSpPr>
          <p:nvPr>
            <p:ph type="sldNum" sz="quarter" idx="12"/>
          </p:nvPr>
        </p:nvSpPr>
        <p:spPr/>
        <p:txBody>
          <a:bodyPr/>
          <a:lstStyle/>
          <a:p>
            <a:fld id="{1B8E5657-0139-0D49-A39A-7451B2820C6F}" type="slidenum">
              <a:rPr lang="en-US" smtClean="0"/>
              <a:t>‹#›</a:t>
            </a:fld>
            <a:endParaRPr lang="en-US" dirty="0"/>
          </a:p>
        </p:txBody>
      </p:sp>
    </p:spTree>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4/15/16</a:t>
            </a:r>
            <a:endParaRPr lang="en-US" dirty="0"/>
          </a:p>
        </p:txBody>
      </p:sp>
      <p:sp>
        <p:nvSpPr>
          <p:cNvPr id="6" name="Footer Placeholder 5"/>
          <p:cNvSpPr>
            <a:spLocks noGrp="1"/>
          </p:cNvSpPr>
          <p:nvPr>
            <p:ph type="ftr" sz="quarter" idx="11"/>
          </p:nvPr>
        </p:nvSpPr>
        <p:spPr/>
        <p:txBody>
          <a:bodyPr/>
          <a:lstStyle/>
          <a:p>
            <a:r>
              <a:rPr lang="en-US" smtClean="0"/>
              <a:t>Office of Assessment</a:t>
            </a:r>
            <a:endParaRPr lang="en-US" dirty="0"/>
          </a:p>
        </p:txBody>
      </p:sp>
      <p:sp>
        <p:nvSpPr>
          <p:cNvPr id="7" name="Slide Number Placeholder 6"/>
          <p:cNvSpPr>
            <a:spLocks noGrp="1"/>
          </p:cNvSpPr>
          <p:nvPr>
            <p:ph type="sldNum" sz="quarter" idx="12"/>
          </p:nvPr>
        </p:nvSpPr>
        <p:spPr/>
        <p:txBody>
          <a:bodyPr/>
          <a:lstStyle/>
          <a:p>
            <a:fld id="{1B8E5657-0139-0D49-A39A-7451B2820C6F}" type="slidenum">
              <a:rPr lang="en-US" smtClean="0"/>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r>
              <a:rPr lang="en-US" smtClean="0"/>
              <a:t>4/15/16</a:t>
            </a:r>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smtClean="0"/>
              <a:t>Office of Assessment</a:t>
            </a:r>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1B8E5657-0139-0D49-A39A-7451B2820C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Lst>
  <p:hf sldNum="0" hdr="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tate.edu/"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tate.edu/info/az/"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03629"/>
            <a:ext cx="5105400" cy="3760640"/>
          </a:xfrm>
        </p:spPr>
        <p:txBody>
          <a:bodyPr>
            <a:normAutofit/>
          </a:bodyPr>
          <a:lstStyle/>
          <a:p>
            <a:r>
              <a:rPr lang="en-US" sz="6000" b="1" dirty="0" smtClean="0">
                <a:solidFill>
                  <a:schemeClr val="tx1"/>
                </a:solidFill>
              </a:rPr>
              <a:t>Syllabi </a:t>
            </a:r>
            <a:br>
              <a:rPr lang="en-US" sz="6000" b="1" dirty="0" smtClean="0">
                <a:solidFill>
                  <a:schemeClr val="tx1"/>
                </a:solidFill>
              </a:rPr>
            </a:br>
            <a:r>
              <a:rPr lang="en-US" sz="6000" b="1" dirty="0" smtClean="0">
                <a:solidFill>
                  <a:schemeClr val="tx1"/>
                </a:solidFill>
              </a:rPr>
              <a:t>Search </a:t>
            </a:r>
            <a:br>
              <a:rPr lang="en-US" sz="6000" b="1" dirty="0" smtClean="0">
                <a:solidFill>
                  <a:schemeClr val="tx1"/>
                </a:solidFill>
              </a:rPr>
            </a:br>
            <a:r>
              <a:rPr lang="en-US" sz="6000" b="1" dirty="0" smtClean="0">
                <a:solidFill>
                  <a:schemeClr val="tx1"/>
                </a:solidFill>
              </a:rPr>
              <a:t>Process</a:t>
            </a:r>
            <a:endParaRPr lang="en-US" sz="6000" b="1" dirty="0">
              <a:solidFill>
                <a:schemeClr val="tx1"/>
              </a:solidFill>
            </a:endParaRPr>
          </a:p>
        </p:txBody>
      </p:sp>
      <p:sp>
        <p:nvSpPr>
          <p:cNvPr id="3" name="Subtitle 2"/>
          <p:cNvSpPr>
            <a:spLocks noGrp="1"/>
          </p:cNvSpPr>
          <p:nvPr>
            <p:ph type="subTitle" idx="1"/>
          </p:nvPr>
        </p:nvSpPr>
        <p:spPr>
          <a:xfrm>
            <a:off x="3200400" y="4452470"/>
            <a:ext cx="5458968" cy="1427121"/>
          </a:xfrm>
        </p:spPr>
        <p:txBody>
          <a:bodyPr>
            <a:noAutofit/>
          </a:bodyPr>
          <a:lstStyle/>
          <a:p>
            <a:r>
              <a:rPr lang="en-US" sz="2800" b="1" dirty="0" smtClean="0"/>
              <a:t>Step-by-Step Instructions to Find Syllabi in the Class </a:t>
            </a:r>
            <a:r>
              <a:rPr lang="en-US" sz="2800" b="1" dirty="0"/>
              <a:t>S</a:t>
            </a:r>
            <a:r>
              <a:rPr lang="en-US" sz="2800" b="1" dirty="0" smtClean="0"/>
              <a:t>chedule </a:t>
            </a:r>
            <a:r>
              <a:rPr lang="en-US" sz="2800" b="1" dirty="0" smtClean="0"/>
              <a:t>Online</a:t>
            </a:r>
            <a:endParaRPr lang="en-US" sz="2800" b="1" dirty="0"/>
          </a:p>
        </p:txBody>
      </p:sp>
      <p:sp>
        <p:nvSpPr>
          <p:cNvPr id="5" name="Date Placeholder 4"/>
          <p:cNvSpPr>
            <a:spLocks noGrp="1"/>
          </p:cNvSpPr>
          <p:nvPr>
            <p:ph type="dt" sz="half" idx="10"/>
          </p:nvPr>
        </p:nvSpPr>
        <p:spPr/>
        <p:txBody>
          <a:bodyPr/>
          <a:lstStyle/>
          <a:p>
            <a:r>
              <a:rPr lang="en-US" dirty="0" smtClean="0"/>
              <a:t>02/13/2018</a:t>
            </a:r>
          </a:p>
        </p:txBody>
      </p:sp>
      <p:sp>
        <p:nvSpPr>
          <p:cNvPr id="4" name="Footer Placeholder 3"/>
          <p:cNvSpPr>
            <a:spLocks noGrp="1"/>
          </p:cNvSpPr>
          <p:nvPr>
            <p:ph type="ftr" sz="quarter" idx="11"/>
          </p:nvPr>
        </p:nvSpPr>
        <p:spPr>
          <a:xfrm>
            <a:off x="5430128" y="6459450"/>
            <a:ext cx="3617103" cy="365125"/>
          </a:xfrm>
        </p:spPr>
        <p:txBody>
          <a:bodyPr/>
          <a:lstStyle/>
          <a:p>
            <a:r>
              <a:rPr lang="en-US" dirty="0" smtClean="0"/>
              <a:t>Office of Assessment</a:t>
            </a:r>
            <a:endParaRPr lang="en-US" dirty="0"/>
          </a:p>
        </p:txBody>
      </p:sp>
    </p:spTree>
    <p:extLst>
      <p:ext uri="{BB962C8B-B14F-4D97-AF65-F5344CB8AC3E}">
        <p14:creationId xmlns:p14="http://schemas.microsoft.com/office/powerpoint/2010/main" val="2842254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3318"/>
            <a:ext cx="6508377" cy="621553"/>
          </a:xfrm>
        </p:spPr>
        <p:txBody>
          <a:bodyPr>
            <a:normAutofit fontScale="90000"/>
          </a:bodyPr>
          <a:lstStyle/>
          <a:p>
            <a:r>
              <a:rPr lang="en-US" dirty="0" smtClean="0"/>
              <a:t>Step 1</a:t>
            </a:r>
            <a:endParaRPr lang="en-US" dirty="0"/>
          </a:p>
        </p:txBody>
      </p:sp>
      <p:sp>
        <p:nvSpPr>
          <p:cNvPr id="3" name="Content Placeholder 2"/>
          <p:cNvSpPr>
            <a:spLocks noGrp="1"/>
          </p:cNvSpPr>
          <p:nvPr>
            <p:ph idx="1"/>
          </p:nvPr>
        </p:nvSpPr>
        <p:spPr>
          <a:xfrm>
            <a:off x="457199" y="842682"/>
            <a:ext cx="6508377" cy="5283481"/>
          </a:xfrm>
        </p:spPr>
        <p:txBody>
          <a:bodyPr/>
          <a:lstStyle/>
          <a:p>
            <a:r>
              <a:rPr lang="en-US" dirty="0" smtClean="0"/>
              <a:t>Go to the A-State Home – Page at </a:t>
            </a:r>
            <a:r>
              <a:rPr lang="en-US" dirty="0" smtClean="0">
                <a:hlinkClick r:id="rId2"/>
              </a:rPr>
              <a:t>www.astate.edu</a:t>
            </a:r>
            <a:r>
              <a:rPr lang="en-US" dirty="0" smtClean="0"/>
              <a:t> </a:t>
            </a:r>
          </a:p>
          <a:p>
            <a:endParaRPr lang="en-US" dirty="0"/>
          </a:p>
        </p:txBody>
      </p:sp>
      <p:sp>
        <p:nvSpPr>
          <p:cNvPr id="7" name="Date Placeholder 6"/>
          <p:cNvSpPr>
            <a:spLocks noGrp="1"/>
          </p:cNvSpPr>
          <p:nvPr>
            <p:ph type="dt" sz="half" idx="10"/>
          </p:nvPr>
        </p:nvSpPr>
        <p:spPr/>
        <p:txBody>
          <a:bodyPr/>
          <a:lstStyle/>
          <a:p>
            <a:r>
              <a:rPr lang="en-US" dirty="0"/>
              <a:t>02/13/2018</a:t>
            </a:r>
          </a:p>
        </p:txBody>
      </p:sp>
      <p:sp>
        <p:nvSpPr>
          <p:cNvPr id="5" name="Footer Placeholder 4"/>
          <p:cNvSpPr>
            <a:spLocks noGrp="1"/>
          </p:cNvSpPr>
          <p:nvPr>
            <p:ph type="ftr" sz="quarter" idx="11"/>
          </p:nvPr>
        </p:nvSpPr>
        <p:spPr/>
        <p:txBody>
          <a:bodyPr/>
          <a:lstStyle/>
          <a:p>
            <a:r>
              <a:rPr lang="en-US" dirty="0" smtClean="0"/>
              <a:t>Office of Assessment</a:t>
            </a:r>
            <a:endParaRPr lang="en-US" dirty="0"/>
          </a:p>
        </p:txBody>
      </p:sp>
      <p:pic>
        <p:nvPicPr>
          <p:cNvPr id="8" name="Picture 7"/>
          <p:cNvPicPr>
            <a:picLocks noChangeAspect="1"/>
          </p:cNvPicPr>
          <p:nvPr/>
        </p:nvPicPr>
        <p:blipFill>
          <a:blip r:embed="rId3"/>
          <a:stretch>
            <a:fillRect/>
          </a:stretch>
        </p:blipFill>
        <p:spPr>
          <a:xfrm>
            <a:off x="1124324" y="1858681"/>
            <a:ext cx="7082411" cy="4013573"/>
          </a:xfrm>
          <a:prstGeom prst="rect">
            <a:avLst/>
          </a:prstGeom>
        </p:spPr>
      </p:pic>
    </p:spTree>
    <p:extLst>
      <p:ext uri="{BB962C8B-B14F-4D97-AF65-F5344CB8AC3E}">
        <p14:creationId xmlns:p14="http://schemas.microsoft.com/office/powerpoint/2010/main" val="41975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7224"/>
            <a:ext cx="6508377" cy="747058"/>
          </a:xfrm>
        </p:spPr>
        <p:txBody>
          <a:bodyPr/>
          <a:lstStyle/>
          <a:p>
            <a:r>
              <a:rPr lang="en-US" dirty="0" smtClean="0"/>
              <a:t>Step 2</a:t>
            </a:r>
            <a:endParaRPr lang="en-US" dirty="0"/>
          </a:p>
        </p:txBody>
      </p:sp>
      <p:sp>
        <p:nvSpPr>
          <p:cNvPr id="3" name="Content Placeholder 2"/>
          <p:cNvSpPr>
            <a:spLocks noGrp="1"/>
          </p:cNvSpPr>
          <p:nvPr>
            <p:ph idx="1"/>
          </p:nvPr>
        </p:nvSpPr>
        <p:spPr>
          <a:xfrm>
            <a:off x="457199" y="872565"/>
            <a:ext cx="6508377" cy="5253599"/>
          </a:xfrm>
        </p:spPr>
        <p:txBody>
          <a:bodyPr/>
          <a:lstStyle/>
          <a:p>
            <a:r>
              <a:rPr lang="en-US" dirty="0" smtClean="0"/>
              <a:t>Click the A-Z Index on the upper right hand side of the screen</a:t>
            </a:r>
            <a:r>
              <a:rPr lang="en-US" dirty="0"/>
              <a:t> (</a:t>
            </a:r>
            <a:r>
              <a:rPr lang="en-US" dirty="0">
                <a:hlinkClick r:id="rId2"/>
              </a:rPr>
              <a:t>http://www.astate.edu/info/az</a:t>
            </a:r>
            <a:r>
              <a:rPr lang="en-US" dirty="0" smtClean="0">
                <a:hlinkClick r:id="rId2"/>
              </a:rPr>
              <a:t>/</a:t>
            </a:r>
            <a:r>
              <a:rPr lang="en-US" dirty="0" smtClean="0"/>
              <a:t>) and click on the C in the alphabet list at the top.</a:t>
            </a:r>
          </a:p>
          <a:p>
            <a:endParaRPr lang="en-US" dirty="0"/>
          </a:p>
        </p:txBody>
      </p:sp>
      <p:sp>
        <p:nvSpPr>
          <p:cNvPr id="8" name="Date Placeholder 7"/>
          <p:cNvSpPr>
            <a:spLocks noGrp="1"/>
          </p:cNvSpPr>
          <p:nvPr>
            <p:ph type="dt" sz="half" idx="10"/>
          </p:nvPr>
        </p:nvSpPr>
        <p:spPr/>
        <p:txBody>
          <a:bodyPr/>
          <a:lstStyle/>
          <a:p>
            <a:r>
              <a:rPr lang="en-US" dirty="0"/>
              <a:t>02/13/2018</a:t>
            </a:r>
          </a:p>
        </p:txBody>
      </p:sp>
      <p:sp>
        <p:nvSpPr>
          <p:cNvPr id="6" name="Footer Placeholder 5"/>
          <p:cNvSpPr>
            <a:spLocks noGrp="1"/>
          </p:cNvSpPr>
          <p:nvPr>
            <p:ph type="ftr" sz="quarter" idx="11"/>
          </p:nvPr>
        </p:nvSpPr>
        <p:spPr/>
        <p:txBody>
          <a:bodyPr/>
          <a:lstStyle/>
          <a:p>
            <a:r>
              <a:rPr lang="en-US" dirty="0" smtClean="0"/>
              <a:t>Office of Assessment</a:t>
            </a:r>
            <a:endParaRPr lang="en-US" dirty="0"/>
          </a:p>
        </p:txBody>
      </p:sp>
      <p:sp>
        <p:nvSpPr>
          <p:cNvPr id="5" name="Right Arrow 4"/>
          <p:cNvSpPr/>
          <p:nvPr/>
        </p:nvSpPr>
        <p:spPr>
          <a:xfrm rot="5400000">
            <a:off x="5000199" y="2297070"/>
            <a:ext cx="457933" cy="33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191505" y="2693133"/>
            <a:ext cx="7308965" cy="3433031"/>
          </a:xfrm>
          <a:prstGeom prst="rect">
            <a:avLst/>
          </a:prstGeom>
        </p:spPr>
      </p:pic>
      <p:sp>
        <p:nvSpPr>
          <p:cNvPr id="9" name="Up Arrow 8"/>
          <p:cNvSpPr/>
          <p:nvPr/>
        </p:nvSpPr>
        <p:spPr>
          <a:xfrm>
            <a:off x="2838824" y="4303059"/>
            <a:ext cx="155388" cy="2689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93551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3318"/>
            <a:ext cx="6508377" cy="735106"/>
          </a:xfrm>
        </p:spPr>
        <p:txBody>
          <a:bodyPr/>
          <a:lstStyle/>
          <a:p>
            <a:r>
              <a:rPr lang="en-US" dirty="0" smtClean="0"/>
              <a:t>Step 3</a:t>
            </a:r>
            <a:endParaRPr lang="en-US" dirty="0"/>
          </a:p>
        </p:txBody>
      </p:sp>
      <p:sp>
        <p:nvSpPr>
          <p:cNvPr id="3" name="Content Placeholder 2"/>
          <p:cNvSpPr>
            <a:spLocks noGrp="1"/>
          </p:cNvSpPr>
          <p:nvPr>
            <p:ph idx="1"/>
          </p:nvPr>
        </p:nvSpPr>
        <p:spPr>
          <a:xfrm>
            <a:off x="457199" y="908424"/>
            <a:ext cx="6696636" cy="5623858"/>
          </a:xfrm>
        </p:spPr>
        <p:txBody>
          <a:bodyPr/>
          <a:lstStyle/>
          <a:p>
            <a:r>
              <a:rPr lang="en-US" dirty="0" smtClean="0"/>
              <a:t>This will take you to the “C” section of the A-Z index where you will find Class Schedule listed.  Click on that link.</a:t>
            </a:r>
          </a:p>
          <a:p>
            <a:endParaRPr lang="en-US" dirty="0"/>
          </a:p>
        </p:txBody>
      </p:sp>
      <p:sp>
        <p:nvSpPr>
          <p:cNvPr id="6" name="Date Placeholder 5"/>
          <p:cNvSpPr>
            <a:spLocks noGrp="1"/>
          </p:cNvSpPr>
          <p:nvPr>
            <p:ph type="dt" sz="half" idx="10"/>
          </p:nvPr>
        </p:nvSpPr>
        <p:spPr/>
        <p:txBody>
          <a:bodyPr/>
          <a:lstStyle/>
          <a:p>
            <a:r>
              <a:rPr lang="en-US" dirty="0"/>
              <a:t>02/13/2018</a:t>
            </a:r>
          </a:p>
        </p:txBody>
      </p:sp>
      <p:sp>
        <p:nvSpPr>
          <p:cNvPr id="5" name="Footer Placeholder 4"/>
          <p:cNvSpPr>
            <a:spLocks noGrp="1"/>
          </p:cNvSpPr>
          <p:nvPr>
            <p:ph type="ftr" sz="quarter" idx="11"/>
          </p:nvPr>
        </p:nvSpPr>
        <p:spPr/>
        <p:txBody>
          <a:bodyPr/>
          <a:lstStyle/>
          <a:p>
            <a:r>
              <a:rPr lang="en-US" dirty="0" smtClean="0"/>
              <a:t>Office of Assessment</a:t>
            </a:r>
            <a:endParaRPr lang="en-US" dirty="0"/>
          </a:p>
        </p:txBody>
      </p:sp>
      <p:pic>
        <p:nvPicPr>
          <p:cNvPr id="7" name="Picture 6"/>
          <p:cNvPicPr>
            <a:picLocks noChangeAspect="1"/>
          </p:cNvPicPr>
          <p:nvPr/>
        </p:nvPicPr>
        <p:blipFill>
          <a:blip r:embed="rId2"/>
          <a:stretch>
            <a:fillRect/>
          </a:stretch>
        </p:blipFill>
        <p:spPr>
          <a:xfrm>
            <a:off x="3305736" y="1877919"/>
            <a:ext cx="3912539" cy="4445187"/>
          </a:xfrm>
          <a:prstGeom prst="rect">
            <a:avLst/>
          </a:prstGeom>
        </p:spPr>
      </p:pic>
      <p:sp>
        <p:nvSpPr>
          <p:cNvPr id="8" name="Right Arrow 7"/>
          <p:cNvSpPr/>
          <p:nvPr/>
        </p:nvSpPr>
        <p:spPr>
          <a:xfrm>
            <a:off x="2574140" y="4939552"/>
            <a:ext cx="717176" cy="2928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99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5035"/>
            <a:ext cx="6508377" cy="615577"/>
          </a:xfrm>
        </p:spPr>
        <p:txBody>
          <a:bodyPr>
            <a:normAutofit fontScale="90000"/>
          </a:bodyPr>
          <a:lstStyle/>
          <a:p>
            <a:r>
              <a:rPr lang="en-US" dirty="0" smtClean="0"/>
              <a:t>Step 4</a:t>
            </a:r>
            <a:endParaRPr lang="en-US" dirty="0"/>
          </a:p>
        </p:txBody>
      </p:sp>
      <p:sp>
        <p:nvSpPr>
          <p:cNvPr id="3" name="Content Placeholder 2"/>
          <p:cNvSpPr>
            <a:spLocks noGrp="1"/>
          </p:cNvSpPr>
          <p:nvPr>
            <p:ph idx="1"/>
          </p:nvPr>
        </p:nvSpPr>
        <p:spPr>
          <a:xfrm>
            <a:off x="457199" y="998072"/>
            <a:ext cx="6508377" cy="5128092"/>
          </a:xfrm>
        </p:spPr>
        <p:txBody>
          <a:bodyPr/>
          <a:lstStyle/>
          <a:p>
            <a:r>
              <a:rPr lang="en-US" dirty="0" smtClean="0"/>
              <a:t>Choose the term in which you would like to search.  Even the “view only” terms will hold syllabi links. Hit Submit. </a:t>
            </a:r>
            <a:endParaRPr lang="en-US" dirty="0"/>
          </a:p>
        </p:txBody>
      </p:sp>
      <p:sp>
        <p:nvSpPr>
          <p:cNvPr id="6" name="Date Placeholder 5"/>
          <p:cNvSpPr>
            <a:spLocks noGrp="1"/>
          </p:cNvSpPr>
          <p:nvPr>
            <p:ph type="dt" sz="half" idx="10"/>
          </p:nvPr>
        </p:nvSpPr>
        <p:spPr/>
        <p:txBody>
          <a:bodyPr/>
          <a:lstStyle/>
          <a:p>
            <a:r>
              <a:rPr lang="en-US" dirty="0"/>
              <a:t>02/13/2018</a:t>
            </a:r>
          </a:p>
        </p:txBody>
      </p:sp>
      <p:sp>
        <p:nvSpPr>
          <p:cNvPr id="4" name="Footer Placeholder 3"/>
          <p:cNvSpPr>
            <a:spLocks noGrp="1"/>
          </p:cNvSpPr>
          <p:nvPr>
            <p:ph type="ftr" sz="quarter" idx="11"/>
          </p:nvPr>
        </p:nvSpPr>
        <p:spPr/>
        <p:txBody>
          <a:bodyPr/>
          <a:lstStyle/>
          <a:p>
            <a:r>
              <a:rPr lang="en-US" dirty="0" smtClean="0"/>
              <a:t>Office of Assessment</a:t>
            </a:r>
            <a:endParaRPr lang="en-US" dirty="0"/>
          </a:p>
        </p:txBody>
      </p:sp>
      <p:pic>
        <p:nvPicPr>
          <p:cNvPr id="7" name="Picture 6"/>
          <p:cNvPicPr>
            <a:picLocks noChangeAspect="1"/>
          </p:cNvPicPr>
          <p:nvPr/>
        </p:nvPicPr>
        <p:blipFill>
          <a:blip r:embed="rId2"/>
          <a:stretch>
            <a:fillRect/>
          </a:stretch>
        </p:blipFill>
        <p:spPr>
          <a:xfrm>
            <a:off x="1711931" y="2303808"/>
            <a:ext cx="5600606" cy="3759974"/>
          </a:xfrm>
          <a:prstGeom prst="rect">
            <a:avLst/>
          </a:prstGeom>
        </p:spPr>
      </p:pic>
      <p:sp>
        <p:nvSpPr>
          <p:cNvPr id="8" name="Right Arrow 7"/>
          <p:cNvSpPr/>
          <p:nvPr/>
        </p:nvSpPr>
        <p:spPr>
          <a:xfrm>
            <a:off x="1010024" y="4852894"/>
            <a:ext cx="639482" cy="1374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395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247"/>
            <a:ext cx="6508377" cy="621553"/>
          </a:xfrm>
        </p:spPr>
        <p:txBody>
          <a:bodyPr>
            <a:normAutofit fontScale="90000"/>
          </a:bodyPr>
          <a:lstStyle/>
          <a:p>
            <a:r>
              <a:rPr lang="en-US" dirty="0" smtClean="0"/>
              <a:t>Step 5</a:t>
            </a:r>
            <a:endParaRPr lang="en-US" dirty="0"/>
          </a:p>
        </p:txBody>
      </p:sp>
      <p:sp>
        <p:nvSpPr>
          <p:cNvPr id="3" name="Content Placeholder 2"/>
          <p:cNvSpPr>
            <a:spLocks noGrp="1"/>
          </p:cNvSpPr>
          <p:nvPr>
            <p:ph idx="1"/>
          </p:nvPr>
        </p:nvSpPr>
        <p:spPr>
          <a:xfrm>
            <a:off x="457199" y="1828800"/>
            <a:ext cx="8328213" cy="4297364"/>
          </a:xfrm>
        </p:spPr>
        <p:txBody>
          <a:bodyPr/>
          <a:lstStyle/>
          <a:p>
            <a:pPr>
              <a:buFont typeface="Arial" panose="020B0604020202020204" pitchFamily="34" charset="0"/>
              <a:buChar char="•"/>
            </a:pPr>
            <a:r>
              <a:rPr lang="en-US" sz="1500" dirty="0" smtClean="0"/>
              <a:t>Searching with as few variables as possible works best. For example if you want the Monday section of Oral Communications at 10:00 am, only search for Communication Studies (COMS), which is the subject, and course number (4 digits). </a:t>
            </a:r>
          </a:p>
          <a:p>
            <a:pPr>
              <a:buFont typeface="Arial" panose="020B0604020202020204" pitchFamily="34" charset="0"/>
              <a:buChar char="•"/>
            </a:pPr>
            <a:r>
              <a:rPr lang="en-US" sz="1500" dirty="0" smtClean="0"/>
              <a:t>You may also search for multiple Subjects by using the CTRL function to select multiple Subjects, or the SHIFT function to select a section of Subjects.  For example if you want all of the courses in the first half of a semester, you may SHIFT select all of the Subjects, and click 1</a:t>
            </a:r>
            <a:r>
              <a:rPr lang="en-US" sz="1500" baseline="30000" dirty="0" smtClean="0"/>
              <a:t>st</a:t>
            </a:r>
            <a:r>
              <a:rPr lang="en-US" sz="1500" dirty="0" smtClean="0"/>
              <a:t> Half Term or 1</a:t>
            </a:r>
            <a:r>
              <a:rPr lang="en-US" sz="1500" baseline="30000" dirty="0" smtClean="0"/>
              <a:t>st</a:t>
            </a:r>
            <a:r>
              <a:rPr lang="en-US" sz="1500" dirty="0" smtClean="0"/>
              <a:t> Summer to look at all of the courses offered in the part of term.  This may take a while to pull.</a:t>
            </a:r>
          </a:p>
          <a:p>
            <a:endParaRPr lang="en-US" dirty="0" smtClean="0"/>
          </a:p>
          <a:p>
            <a:endParaRPr lang="en-US" dirty="0" smtClean="0"/>
          </a:p>
          <a:p>
            <a:pPr marL="0" indent="0">
              <a:buNone/>
            </a:pPr>
            <a:endParaRPr lang="en-US" dirty="0"/>
          </a:p>
        </p:txBody>
      </p:sp>
      <p:sp>
        <p:nvSpPr>
          <p:cNvPr id="7" name="Date Placeholder 6"/>
          <p:cNvSpPr>
            <a:spLocks noGrp="1"/>
          </p:cNvSpPr>
          <p:nvPr>
            <p:ph type="dt" sz="half" idx="10"/>
          </p:nvPr>
        </p:nvSpPr>
        <p:spPr/>
        <p:txBody>
          <a:bodyPr/>
          <a:lstStyle/>
          <a:p>
            <a:r>
              <a:rPr lang="en-US" dirty="0"/>
              <a:t>02/13/2018</a:t>
            </a:r>
          </a:p>
        </p:txBody>
      </p:sp>
      <p:sp>
        <p:nvSpPr>
          <p:cNvPr id="6" name="Footer Placeholder 5"/>
          <p:cNvSpPr>
            <a:spLocks noGrp="1"/>
          </p:cNvSpPr>
          <p:nvPr>
            <p:ph type="ftr" sz="quarter" idx="11"/>
          </p:nvPr>
        </p:nvSpPr>
        <p:spPr/>
        <p:txBody>
          <a:bodyPr/>
          <a:lstStyle/>
          <a:p>
            <a:r>
              <a:rPr lang="en-US" dirty="0" smtClean="0"/>
              <a:t>Office of Assessment</a:t>
            </a:r>
            <a:endParaRPr lang="en-US" dirty="0"/>
          </a:p>
        </p:txBody>
      </p:sp>
      <p:pic>
        <p:nvPicPr>
          <p:cNvPr id="4" name="Picture 3"/>
          <p:cNvPicPr>
            <a:picLocks noChangeAspect="1"/>
          </p:cNvPicPr>
          <p:nvPr/>
        </p:nvPicPr>
        <p:blipFill>
          <a:blip r:embed="rId2"/>
          <a:stretch>
            <a:fillRect/>
          </a:stretch>
        </p:blipFill>
        <p:spPr>
          <a:xfrm>
            <a:off x="597647" y="3678904"/>
            <a:ext cx="7948706" cy="2160389"/>
          </a:xfrm>
          <a:prstGeom prst="rect">
            <a:avLst/>
          </a:prstGeom>
        </p:spPr>
      </p:pic>
      <p:sp>
        <p:nvSpPr>
          <p:cNvPr id="8" name="TextBox 7"/>
          <p:cNvSpPr txBox="1"/>
          <p:nvPr/>
        </p:nvSpPr>
        <p:spPr>
          <a:xfrm>
            <a:off x="597647" y="812800"/>
            <a:ext cx="6614459" cy="1077218"/>
          </a:xfrm>
          <a:prstGeom prst="rect">
            <a:avLst/>
          </a:prstGeom>
          <a:noFill/>
        </p:spPr>
        <p:txBody>
          <a:bodyPr wrap="square" rtlCol="0">
            <a:spAutoFit/>
          </a:bodyPr>
          <a:lstStyle/>
          <a:p>
            <a:r>
              <a:rPr lang="en-US" sz="1600" dirty="0"/>
              <a:t>Follow the instructions on this screen to search for the course you wish to view</a:t>
            </a:r>
            <a:r>
              <a:rPr lang="en-US" sz="1600" dirty="0" smtClean="0"/>
              <a:t>.  See a few hints below if you cannot find the course you are searching for.  When you are done, hit the Class Search button.</a:t>
            </a:r>
            <a:endParaRPr lang="en-US" sz="1600" dirty="0"/>
          </a:p>
        </p:txBody>
      </p:sp>
    </p:spTree>
    <p:extLst>
      <p:ext uri="{BB962C8B-B14F-4D97-AF65-F5344CB8AC3E}">
        <p14:creationId xmlns:p14="http://schemas.microsoft.com/office/powerpoint/2010/main" val="65716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3474"/>
            <a:ext cx="6508377" cy="668267"/>
          </a:xfrm>
        </p:spPr>
        <p:txBody>
          <a:bodyPr>
            <a:normAutofit/>
          </a:bodyPr>
          <a:lstStyle/>
          <a:p>
            <a:r>
              <a:rPr lang="en-US" dirty="0" smtClean="0"/>
              <a:t>Step 6</a:t>
            </a:r>
            <a:endParaRPr lang="en-US" dirty="0"/>
          </a:p>
        </p:txBody>
      </p:sp>
      <p:pic>
        <p:nvPicPr>
          <p:cNvPr id="8" name="Content Placeholder 7"/>
          <p:cNvPicPr>
            <a:picLocks noGrp="1" noChangeAspect="1"/>
          </p:cNvPicPr>
          <p:nvPr>
            <p:ph idx="1"/>
          </p:nvPr>
        </p:nvPicPr>
        <p:blipFill>
          <a:blip r:embed="rId2"/>
          <a:stretch>
            <a:fillRect/>
          </a:stretch>
        </p:blipFill>
        <p:spPr>
          <a:xfrm>
            <a:off x="1243107" y="1942353"/>
            <a:ext cx="6986494" cy="4183810"/>
          </a:xfrm>
          <a:prstGeom prst="rect">
            <a:avLst/>
          </a:prstGeom>
        </p:spPr>
      </p:pic>
      <p:sp>
        <p:nvSpPr>
          <p:cNvPr id="4" name="Date Placeholder 3"/>
          <p:cNvSpPr>
            <a:spLocks noGrp="1"/>
          </p:cNvSpPr>
          <p:nvPr>
            <p:ph type="dt" sz="half" idx="10"/>
          </p:nvPr>
        </p:nvSpPr>
        <p:spPr/>
        <p:txBody>
          <a:bodyPr/>
          <a:lstStyle/>
          <a:p>
            <a:r>
              <a:rPr lang="en-US" dirty="0"/>
              <a:t>02/13/2018</a:t>
            </a:r>
          </a:p>
        </p:txBody>
      </p:sp>
      <p:sp>
        <p:nvSpPr>
          <p:cNvPr id="5" name="Footer Placeholder 4"/>
          <p:cNvSpPr>
            <a:spLocks noGrp="1"/>
          </p:cNvSpPr>
          <p:nvPr>
            <p:ph type="ftr" sz="quarter" idx="11"/>
          </p:nvPr>
        </p:nvSpPr>
        <p:spPr/>
        <p:txBody>
          <a:bodyPr/>
          <a:lstStyle/>
          <a:p>
            <a:r>
              <a:rPr lang="en-US" dirty="0" smtClean="0"/>
              <a:t>Office of Assessment</a:t>
            </a:r>
            <a:endParaRPr lang="en-US" dirty="0"/>
          </a:p>
        </p:txBody>
      </p:sp>
      <p:sp>
        <p:nvSpPr>
          <p:cNvPr id="7" name="TextBox 6"/>
          <p:cNvSpPr txBox="1"/>
          <p:nvPr/>
        </p:nvSpPr>
        <p:spPr>
          <a:xfrm>
            <a:off x="567765" y="1081741"/>
            <a:ext cx="6644341" cy="646331"/>
          </a:xfrm>
          <a:prstGeom prst="rect">
            <a:avLst/>
          </a:prstGeom>
          <a:noFill/>
        </p:spPr>
        <p:txBody>
          <a:bodyPr wrap="square" rtlCol="0">
            <a:spAutoFit/>
          </a:bodyPr>
          <a:lstStyle/>
          <a:p>
            <a:r>
              <a:rPr lang="en-US" dirty="0" smtClean="0"/>
              <a:t>Click the Class Search button at the bottom of the page to execute the search.</a:t>
            </a:r>
            <a:endParaRPr lang="en-US" dirty="0"/>
          </a:p>
        </p:txBody>
      </p:sp>
      <p:sp>
        <p:nvSpPr>
          <p:cNvPr id="9" name="Right Arrow 8"/>
          <p:cNvSpPr/>
          <p:nvPr/>
        </p:nvSpPr>
        <p:spPr>
          <a:xfrm>
            <a:off x="457199" y="5892800"/>
            <a:ext cx="738095" cy="173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054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7106"/>
            <a:ext cx="6508377" cy="705223"/>
          </a:xfrm>
        </p:spPr>
        <p:txBody>
          <a:bodyPr>
            <a:normAutofit/>
          </a:bodyPr>
          <a:lstStyle/>
          <a:p>
            <a:r>
              <a:rPr lang="en-US" dirty="0" smtClean="0"/>
              <a:t>Step 7</a:t>
            </a:r>
            <a:endParaRPr lang="en-US" dirty="0"/>
          </a:p>
        </p:txBody>
      </p:sp>
      <p:sp>
        <p:nvSpPr>
          <p:cNvPr id="3" name="Content Placeholder 2"/>
          <p:cNvSpPr>
            <a:spLocks noGrp="1"/>
          </p:cNvSpPr>
          <p:nvPr>
            <p:ph idx="1"/>
          </p:nvPr>
        </p:nvSpPr>
        <p:spPr>
          <a:xfrm>
            <a:off x="457199" y="842682"/>
            <a:ext cx="6810179" cy="1195705"/>
          </a:xfrm>
        </p:spPr>
        <p:txBody>
          <a:bodyPr>
            <a:normAutofit/>
          </a:bodyPr>
          <a:lstStyle/>
          <a:p>
            <a:r>
              <a:rPr lang="en-US" sz="1600" dirty="0" smtClean="0"/>
              <a:t>The Class Schedule Listing page will list all courses that match the search criteria for the term you are in.  Scroll until you find the course you are searching for, and then click the Syllabi's and/or Textbook Information link for that course.</a:t>
            </a:r>
            <a:endParaRPr lang="en-US" sz="1600" dirty="0"/>
          </a:p>
        </p:txBody>
      </p:sp>
      <p:sp>
        <p:nvSpPr>
          <p:cNvPr id="7" name="Date Placeholder 6"/>
          <p:cNvSpPr>
            <a:spLocks noGrp="1"/>
          </p:cNvSpPr>
          <p:nvPr>
            <p:ph type="dt" sz="half" idx="10"/>
          </p:nvPr>
        </p:nvSpPr>
        <p:spPr/>
        <p:txBody>
          <a:bodyPr/>
          <a:lstStyle/>
          <a:p>
            <a:r>
              <a:rPr lang="en-US" dirty="0" smtClean="0"/>
              <a:t>02/13/2018</a:t>
            </a:r>
            <a:endParaRPr lang="en-US" dirty="0"/>
          </a:p>
        </p:txBody>
      </p:sp>
      <p:sp>
        <p:nvSpPr>
          <p:cNvPr id="5" name="Footer Placeholder 4"/>
          <p:cNvSpPr>
            <a:spLocks noGrp="1"/>
          </p:cNvSpPr>
          <p:nvPr>
            <p:ph type="ftr" sz="quarter" idx="11"/>
          </p:nvPr>
        </p:nvSpPr>
        <p:spPr/>
        <p:txBody>
          <a:bodyPr/>
          <a:lstStyle/>
          <a:p>
            <a:r>
              <a:rPr lang="en-US" dirty="0" smtClean="0"/>
              <a:t>Office of Assessment</a:t>
            </a:r>
            <a:endParaRPr lang="en-US" dirty="0"/>
          </a:p>
        </p:txBody>
      </p:sp>
      <p:pic>
        <p:nvPicPr>
          <p:cNvPr id="6" name="Picture 5"/>
          <p:cNvPicPr>
            <a:picLocks noChangeAspect="1"/>
          </p:cNvPicPr>
          <p:nvPr/>
        </p:nvPicPr>
        <p:blipFill>
          <a:blip r:embed="rId2"/>
          <a:stretch>
            <a:fillRect/>
          </a:stretch>
        </p:blipFill>
        <p:spPr>
          <a:xfrm>
            <a:off x="678230" y="2208268"/>
            <a:ext cx="7885249" cy="2979135"/>
          </a:xfrm>
          <a:prstGeom prst="rect">
            <a:avLst/>
          </a:prstGeom>
        </p:spPr>
      </p:pic>
      <p:sp>
        <p:nvSpPr>
          <p:cNvPr id="8" name="Right Arrow 7"/>
          <p:cNvSpPr/>
          <p:nvPr/>
        </p:nvSpPr>
        <p:spPr>
          <a:xfrm>
            <a:off x="139279" y="3887714"/>
            <a:ext cx="538951" cy="218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90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624"/>
            <a:ext cx="6508377" cy="657411"/>
          </a:xfrm>
        </p:spPr>
        <p:txBody>
          <a:bodyPr>
            <a:normAutofit/>
          </a:bodyPr>
          <a:lstStyle/>
          <a:p>
            <a:r>
              <a:rPr lang="en-US" dirty="0" smtClean="0"/>
              <a:t>Step 8</a:t>
            </a:r>
            <a:endParaRPr lang="en-US" dirty="0"/>
          </a:p>
        </p:txBody>
      </p:sp>
      <p:sp>
        <p:nvSpPr>
          <p:cNvPr id="3" name="Content Placeholder 2"/>
          <p:cNvSpPr>
            <a:spLocks noGrp="1"/>
          </p:cNvSpPr>
          <p:nvPr>
            <p:ph idx="1"/>
          </p:nvPr>
        </p:nvSpPr>
        <p:spPr>
          <a:xfrm>
            <a:off x="457199" y="753035"/>
            <a:ext cx="6754907" cy="1387273"/>
          </a:xfrm>
        </p:spPr>
        <p:txBody>
          <a:bodyPr>
            <a:normAutofit lnSpcReduction="10000"/>
          </a:bodyPr>
          <a:lstStyle/>
          <a:p>
            <a:pPr marL="0" indent="0">
              <a:buNone/>
            </a:pPr>
            <a:r>
              <a:rPr lang="en-US" sz="1800" dirty="0" smtClean="0"/>
              <a:t>The last step is to click on the Access Course Syllabus link list on the syllabus information page.  This should open a dialog box for the Word document you are trying to open.  Clicking “open with” should open the document in Microsoft word for your viewing.</a:t>
            </a:r>
          </a:p>
          <a:p>
            <a:pPr marL="0" indent="0">
              <a:buNone/>
            </a:pPr>
            <a:endParaRPr lang="en-US" dirty="0"/>
          </a:p>
        </p:txBody>
      </p:sp>
      <p:sp>
        <p:nvSpPr>
          <p:cNvPr id="4" name="Date Placeholder 3"/>
          <p:cNvSpPr>
            <a:spLocks noGrp="1"/>
          </p:cNvSpPr>
          <p:nvPr>
            <p:ph type="dt" sz="half" idx="10"/>
          </p:nvPr>
        </p:nvSpPr>
        <p:spPr/>
        <p:txBody>
          <a:bodyPr/>
          <a:lstStyle/>
          <a:p>
            <a:r>
              <a:rPr lang="en-US" dirty="0" smtClean="0"/>
              <a:t>02/13/2018</a:t>
            </a:r>
          </a:p>
        </p:txBody>
      </p:sp>
      <p:sp>
        <p:nvSpPr>
          <p:cNvPr id="8" name="Footer Placeholder 7"/>
          <p:cNvSpPr>
            <a:spLocks noGrp="1"/>
          </p:cNvSpPr>
          <p:nvPr>
            <p:ph type="ftr" sz="quarter" idx="11"/>
          </p:nvPr>
        </p:nvSpPr>
        <p:spPr/>
        <p:txBody>
          <a:bodyPr/>
          <a:lstStyle/>
          <a:p>
            <a:r>
              <a:rPr lang="en-US" dirty="0" smtClean="0"/>
              <a:t>Office of Assessment</a:t>
            </a:r>
            <a:endParaRPr lang="en-US" dirty="0"/>
          </a:p>
        </p:txBody>
      </p:sp>
      <p:pic>
        <p:nvPicPr>
          <p:cNvPr id="7" name="Picture 6"/>
          <p:cNvPicPr>
            <a:picLocks noChangeAspect="1"/>
          </p:cNvPicPr>
          <p:nvPr/>
        </p:nvPicPr>
        <p:blipFill>
          <a:blip r:embed="rId2"/>
          <a:stretch>
            <a:fillRect/>
          </a:stretch>
        </p:blipFill>
        <p:spPr>
          <a:xfrm>
            <a:off x="638899" y="2660797"/>
            <a:ext cx="3934291" cy="2295356"/>
          </a:xfrm>
          <a:prstGeom prst="rect">
            <a:avLst/>
          </a:prstGeom>
        </p:spPr>
      </p:pic>
      <p:sp>
        <p:nvSpPr>
          <p:cNvPr id="9" name="Right Arrow 8"/>
          <p:cNvSpPr/>
          <p:nvPr/>
        </p:nvSpPr>
        <p:spPr>
          <a:xfrm rot="10011338">
            <a:off x="2376744" y="4014251"/>
            <a:ext cx="376518" cy="143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5127529" y="3187264"/>
            <a:ext cx="3066119" cy="2257425"/>
          </a:xfrm>
          <a:prstGeom prst="rect">
            <a:avLst/>
          </a:prstGeom>
        </p:spPr>
      </p:pic>
      <p:sp>
        <p:nvSpPr>
          <p:cNvPr id="11" name="Right Arrow 10"/>
          <p:cNvSpPr/>
          <p:nvPr/>
        </p:nvSpPr>
        <p:spPr>
          <a:xfrm>
            <a:off x="5127529" y="4198618"/>
            <a:ext cx="430589" cy="165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6846572"/>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2619</TotalTime>
  <Words>499</Words>
  <Application>Microsoft Macintosh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Plaza</vt:lpstr>
      <vt:lpstr>Syllabi  Search  Process</vt:lpstr>
      <vt:lpstr>Step 1</vt:lpstr>
      <vt:lpstr>Step 2</vt:lpstr>
      <vt:lpstr>Step 3</vt:lpstr>
      <vt:lpstr>Step 4</vt:lpstr>
      <vt:lpstr>Step 5</vt:lpstr>
      <vt:lpstr>Step 6</vt:lpstr>
      <vt:lpstr>Step 7</vt:lpstr>
      <vt:lpstr>Step 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Syllabi  Upload  Process</dc:title>
  <dc:creator>Summer Deprow</dc:creator>
  <cp:lastModifiedBy>Summer DeProw</cp:lastModifiedBy>
  <cp:revision>31</cp:revision>
  <dcterms:created xsi:type="dcterms:W3CDTF">2015-11-16T21:46:19Z</dcterms:created>
  <dcterms:modified xsi:type="dcterms:W3CDTF">2018-02-13T22:05:30Z</dcterms:modified>
</cp:coreProperties>
</file>